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5"/>
  </p:notesMasterIdLst>
  <p:sldIdLst>
    <p:sldId id="256" r:id="rId2"/>
    <p:sldId id="257" r:id="rId3"/>
    <p:sldId id="258" r:id="rId4"/>
    <p:sldId id="260" r:id="rId5"/>
    <p:sldId id="291" r:id="rId6"/>
    <p:sldId id="290"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85" r:id="rId20"/>
    <p:sldId id="274" r:id="rId21"/>
    <p:sldId id="275" r:id="rId22"/>
    <p:sldId id="277" r:id="rId23"/>
    <p:sldId id="278" r:id="rId24"/>
    <p:sldId id="286" r:id="rId25"/>
    <p:sldId id="279" r:id="rId26"/>
    <p:sldId id="280" r:id="rId27"/>
    <p:sldId id="287" r:id="rId28"/>
    <p:sldId id="288" r:id="rId29"/>
    <p:sldId id="289" r:id="rId30"/>
    <p:sldId id="281" r:id="rId31"/>
    <p:sldId id="282" r:id="rId32"/>
    <p:sldId id="283" r:id="rId33"/>
    <p:sldId id="284" r:id="rId34"/>
  </p:sldIdLst>
  <p:sldSz cx="9144000" cy="5143500" type="screen16x9"/>
  <p:notesSz cx="6858000" cy="9144000"/>
  <p:embeddedFontLst>
    <p:embeddedFont>
      <p:font typeface="Old Standard TT" panose="020B0604020202020204" charset="0"/>
      <p:regular r:id="rId36"/>
      <p:bold r:id="rId37"/>
      <p: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706"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s>
</file>

<file path=ppt/media/image1.png>
</file>

<file path=ppt/media/image10.png>
</file>

<file path=ppt/media/image2.jpe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63e7c4c73d_0_1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63e7c4c73d_0_1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3e7c4c73d_0_1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3e7c4c73d_0_1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3e7c4c73d_0_17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3e7c4c73d_0_1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63e7c4c73d_0_1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63e7c4c73d_0_1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3e7c4c73d_0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3e7c4c73d_0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63e7c4c73d_0_1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63e7c4c73d_0_1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63e7c4c73d_0_1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63e7c4c73d_0_1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3e7c4c73d_0_19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3e7c4c73d_0_1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3e7c4c73d_0_1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3e7c4c73d_0_1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63e7c4c73d_0_19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63e7c4c73d_0_1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63e7c4c73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63e7c4c73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63e7c4c73d_0_2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63e7c4c73d_0_2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d7a95d25d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7a95d25d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d7a95d25d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d7a95d25d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d7a95d25db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d7a95d25d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d7a95d25d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d7a95d25d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7a95d25db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7a95d25db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3e7c4c73d_0_2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3e7c4c73d_0_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d7a95d25db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d7a95d25db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63e7c4c73d_0_2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63e7c4c73d_0_2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63e7c4c73d_0_17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63e7c4c73d_0_1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3e7c4c73d_0_1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3e7c4c73d_0_1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3e7c4c73d_0_1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3e7c4c73d_0_1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33514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3e7c4c73d_0_1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3e7c4c73d_0_1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9203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63e7c4c73d_0_1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63e7c4c73d_0_1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63e7c4c73d_0_1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63e7c4c73d_0_1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3e7c4c73d_0_1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63e7c4c73d_0_1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gomer.mlink.net/infolingua.html"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59" name="Google Shape;59;p13"/>
          <p:cNvPicPr preferRelativeResize="0"/>
          <p:nvPr/>
        </p:nvPicPr>
        <p:blipFill rotWithShape="1">
          <a:blip r:embed="rId3">
            <a:alphaModFix/>
          </a:blip>
          <a:srcRect/>
          <a:stretch/>
        </p:blipFill>
        <p:spPr>
          <a:xfrm>
            <a:off x="3072000" y="170525"/>
            <a:ext cx="3000000" cy="1994099"/>
          </a:xfrm>
          <a:prstGeom prst="rect">
            <a:avLst/>
          </a:prstGeom>
          <a:noFill/>
          <a:ln>
            <a:noFill/>
          </a:ln>
        </p:spPr>
      </p:pic>
      <p:sp>
        <p:nvSpPr>
          <p:cNvPr id="60" name="Google Shape;60;p13"/>
          <p:cNvSpPr txBox="1">
            <a:spLocks noGrp="1"/>
          </p:cNvSpPr>
          <p:nvPr>
            <p:ph type="ctrTitle"/>
          </p:nvPr>
        </p:nvSpPr>
        <p:spPr>
          <a:xfrm>
            <a:off x="512700" y="2230250"/>
            <a:ext cx="8118600" cy="23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b="1" dirty="0">
                <a:latin typeface="Times New Roman"/>
                <a:ea typeface="Times New Roman"/>
                <a:cs typeface="Times New Roman"/>
                <a:sym typeface="Times New Roman"/>
              </a:rPr>
              <a:t>Computer Engineering Department</a:t>
            </a:r>
            <a:endParaRPr sz="3000" b="1"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2400" dirty="0">
                <a:latin typeface="Times New Roman"/>
                <a:ea typeface="Times New Roman"/>
                <a:cs typeface="Times New Roman"/>
                <a:sym typeface="Times New Roman"/>
              </a:rPr>
              <a:t>A.P. Shah Institute of Technology</a:t>
            </a:r>
            <a:br>
              <a:rPr lang="en" sz="2400" dirty="0">
                <a:latin typeface="Times New Roman"/>
                <a:ea typeface="Times New Roman"/>
                <a:cs typeface="Times New Roman"/>
                <a:sym typeface="Times New Roman"/>
              </a:rPr>
            </a:br>
            <a:r>
              <a:rPr lang="en" sz="2400" dirty="0">
                <a:latin typeface="Times New Roman"/>
                <a:ea typeface="Times New Roman"/>
                <a:cs typeface="Times New Roman"/>
                <a:sym typeface="Times New Roman"/>
              </a:rPr>
              <a:t>G.B.Road,Kasarvadavali, Thane(W), Mumbai-400615</a:t>
            </a:r>
            <a:endParaRPr sz="2400" dirty="0">
              <a:latin typeface="Times New Roman"/>
              <a:ea typeface="Times New Roman"/>
              <a:cs typeface="Times New Roman"/>
              <a:sym typeface="Times New Roman"/>
            </a:endParaRPr>
          </a:p>
          <a:p>
            <a:pPr marL="0" lvl="0" indent="0" algn="ctr" rtl="0">
              <a:spcBef>
                <a:spcPts val="0"/>
              </a:spcBef>
              <a:spcAft>
                <a:spcPts val="0"/>
              </a:spcAft>
              <a:buNone/>
            </a:pPr>
            <a:r>
              <a:rPr lang="en" sz="2400" dirty="0">
                <a:latin typeface="Times New Roman"/>
                <a:ea typeface="Times New Roman"/>
                <a:cs typeface="Times New Roman"/>
                <a:sym typeface="Times New Roman"/>
              </a:rPr>
              <a:t>UNIVERSITY OF MUMBAI</a:t>
            </a:r>
            <a:endParaRPr sz="2400" dirty="0">
              <a:latin typeface="Times New Roman"/>
              <a:ea typeface="Times New Roman"/>
              <a:cs typeface="Times New Roman"/>
              <a:sym typeface="Times New Roman"/>
            </a:endParaRPr>
          </a:p>
          <a:p>
            <a:pPr marL="0" lvl="0" indent="0" algn="ctr" rtl="0">
              <a:spcBef>
                <a:spcPts val="0"/>
              </a:spcBef>
              <a:spcAft>
                <a:spcPts val="0"/>
              </a:spcAft>
              <a:buNone/>
            </a:pPr>
            <a:r>
              <a:rPr lang="en" sz="2400" dirty="0">
                <a:latin typeface="Times New Roman"/>
                <a:ea typeface="Times New Roman"/>
                <a:cs typeface="Times New Roman"/>
                <a:sym typeface="Times New Roman"/>
              </a:rPr>
              <a:t>Academic Year 2020-2021</a:t>
            </a:r>
            <a:endParaRPr sz="2400" dirty="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1.7 Benefits for environment &amp; Society</a:t>
            </a:r>
            <a:endParaRPr b="1">
              <a:latin typeface="Times New Roman"/>
              <a:ea typeface="Times New Roman"/>
              <a:cs typeface="Times New Roman"/>
              <a:sym typeface="Times New Roman"/>
            </a:endParaRPr>
          </a:p>
        </p:txBody>
      </p:sp>
      <p:sp>
        <p:nvSpPr>
          <p:cNvPr id="113" name="Google Shape;113;p22"/>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algn="just"/>
            <a:r>
              <a:rPr lang="en-GB" dirty="0"/>
              <a:t>User have a wealth of knowledge at their fingertips and can automate many time consuming activities with just a sentence or two. </a:t>
            </a:r>
          </a:p>
          <a:p>
            <a:pPr algn="just"/>
            <a:r>
              <a:rPr lang="en-GB" dirty="0"/>
              <a:t>Voice assistants can break down barriers for people with disabilities, whether sensory, physical or cognitive. Voice interaction is especially useful for those with visual impairments.</a:t>
            </a:r>
          </a:p>
          <a:p>
            <a:pPr lvl="0" algn="just"/>
            <a:r>
              <a:rPr lang="en-GB" dirty="0"/>
              <a:t>People genuinely enjoy speaking to home assistants, showing that a human-to-machine bond that can be  created through voice.</a:t>
            </a:r>
            <a:r>
              <a:rPr lang="en" dirty="0"/>
              <a:t>                                                       </a:t>
            </a:r>
            <a:endParaRPr dirty="0"/>
          </a:p>
          <a:p>
            <a:pPr marL="114300" lvl="0" indent="0" algn="l" rtl="0">
              <a:spcBef>
                <a:spcPts val="0"/>
              </a:spcBef>
              <a:spcAft>
                <a:spcPts val="0"/>
              </a:spcAft>
              <a:buSzPts val="1800"/>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2. Project Design</a:t>
            </a:r>
            <a:endParaRPr b="1">
              <a:latin typeface="Times New Roman"/>
              <a:ea typeface="Times New Roman"/>
              <a:cs typeface="Times New Roman"/>
              <a:sym typeface="Times New Roman"/>
            </a:endParaRPr>
          </a:p>
        </p:txBody>
      </p:sp>
      <p:sp>
        <p:nvSpPr>
          <p:cNvPr id="119" name="Google Shape;119;p23"/>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2.1 Proposed System</a:t>
            </a:r>
            <a:endParaRPr b="1">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IN" altLang="en-GB" dirty="0"/>
              <a:t>The Proposed system aims to simplify basic operations of user, users who might be busy to perform certain operations themselves, elderly people and even users with sight or motor disabilities.</a:t>
            </a:r>
          </a:p>
          <a:p>
            <a:pPr algn="just"/>
            <a:r>
              <a:rPr lang="en-GB" dirty="0"/>
              <a:t>It responds to basic commands like Date and Time, Weather Related Info, Connect Google Send Mail to respective person , Start various services like Hotspot, </a:t>
            </a:r>
            <a:r>
              <a:rPr lang="en-GB" dirty="0" err="1"/>
              <a:t>WiFi</a:t>
            </a:r>
            <a:r>
              <a:rPr lang="en-GB" dirty="0"/>
              <a:t>, Bluetooth, Music , </a:t>
            </a:r>
            <a:r>
              <a:rPr lang="en-GB" dirty="0" err="1"/>
              <a:t>Youtube</a:t>
            </a:r>
            <a:r>
              <a:rPr lang="en-GB" dirty="0"/>
              <a:t> </a:t>
            </a:r>
            <a:r>
              <a:rPr lang="en-IN" altLang="en-GB" dirty="0"/>
              <a:t>and some other services.</a:t>
            </a:r>
            <a:r>
              <a:rPr lang="en-GB" dirty="0"/>
              <a:t>    </a:t>
            </a:r>
          </a:p>
          <a:p>
            <a:pPr algn="just"/>
            <a:r>
              <a:rPr lang="en-GB" dirty="0"/>
              <a:t>The application also possesses speech synthesizing capabilities to give the user the impression that he is actually talking and working with an actual assistant.</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2.2 Design(Flow Of Modules)</a:t>
            </a:r>
            <a:endParaRPr b="1">
              <a:latin typeface="Times New Roman"/>
              <a:ea typeface="Times New Roman"/>
              <a:cs typeface="Times New Roman"/>
              <a:sym typeface="Times New Roman"/>
            </a:endParaRPr>
          </a:p>
        </p:txBody>
      </p:sp>
      <p:sp>
        <p:nvSpPr>
          <p:cNvPr id="131" name="Google Shape;131;p2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buNone/>
            </a:pPr>
            <a:r>
              <a:rPr lang="en-US" dirty="0"/>
              <a:t>		   </a:t>
            </a:r>
            <a:r>
              <a:rPr lang="en-IN" dirty="0"/>
              <a:t>Fig 1 : Flowchart of our Project</a:t>
            </a:r>
            <a:endParaRPr lang="en-US" dirty="0"/>
          </a:p>
        </p:txBody>
      </p:sp>
      <p:pic>
        <p:nvPicPr>
          <p:cNvPr id="4" name="Picture 3" descr="Flow_Chart_Final"/>
          <p:cNvPicPr/>
          <p:nvPr/>
        </p:nvPicPr>
        <p:blipFill>
          <a:blip r:embed="rId3"/>
          <a:stretch>
            <a:fillRect/>
          </a:stretch>
        </p:blipFill>
        <p:spPr>
          <a:xfrm>
            <a:off x="2149525" y="1115329"/>
            <a:ext cx="3561080" cy="337248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346551"/>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2.3 Description Of Use Case</a:t>
            </a:r>
            <a:endParaRPr b="1">
              <a:latin typeface="Times New Roman"/>
              <a:ea typeface="Times New Roman"/>
              <a:cs typeface="Times New Roman"/>
              <a:sym typeface="Times New Roman"/>
            </a:endParaRPr>
          </a:p>
        </p:txBody>
      </p:sp>
      <p:sp>
        <p:nvSpPr>
          <p:cNvPr id="137" name="Google Shape;137;p26"/>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lnSpc>
                <a:spcPct val="100000"/>
              </a:lnSpc>
              <a:spcAft>
                <a:spcPts val="1600"/>
              </a:spcAft>
            </a:pPr>
            <a:r>
              <a:rPr lang="en-US" dirty="0"/>
              <a:t>In this project there is only one user. </a:t>
            </a:r>
          </a:p>
          <a:p>
            <a:pPr marL="285750" indent="-285750" algn="just">
              <a:lnSpc>
                <a:spcPct val="100000"/>
              </a:lnSpc>
              <a:spcAft>
                <a:spcPts val="1600"/>
              </a:spcAft>
            </a:pPr>
            <a:r>
              <a:rPr lang="en-US" dirty="0"/>
              <a:t>The user queries command to the system. </a:t>
            </a:r>
          </a:p>
          <a:p>
            <a:pPr marL="285750" indent="-285750" algn="just">
              <a:lnSpc>
                <a:spcPct val="100000"/>
              </a:lnSpc>
              <a:spcAft>
                <a:spcPts val="1600"/>
              </a:spcAft>
            </a:pPr>
            <a:r>
              <a:rPr lang="en-US" dirty="0"/>
              <a:t>System then interprets it and fetches answer. </a:t>
            </a:r>
          </a:p>
          <a:p>
            <a:pPr marL="285750" indent="-285750" algn="just">
              <a:lnSpc>
                <a:spcPct val="100000"/>
              </a:lnSpc>
              <a:spcAft>
                <a:spcPts val="1600"/>
              </a:spcAft>
            </a:pPr>
            <a:r>
              <a:rPr lang="en-US" dirty="0"/>
              <a:t>The response is sent back to the user.</a:t>
            </a:r>
          </a:p>
          <a:p>
            <a:pPr marL="0" lvl="0" indent="0" algn="just">
              <a:spcAft>
                <a:spcPts val="1600"/>
              </a:spcAft>
              <a:buNone/>
            </a:pPr>
            <a:endParaRPr lang="en-US" b="1" dirty="0"/>
          </a:p>
          <a:p>
            <a:pPr marL="0" lvl="0" indent="0">
              <a:spcAft>
                <a:spcPts val="1600"/>
              </a:spcAft>
              <a:buNone/>
            </a:pPr>
            <a:endParaRPr b="1" dirty="0"/>
          </a:p>
        </p:txBody>
      </p:sp>
      <p:pic>
        <p:nvPicPr>
          <p:cNvPr id="3" name="Picture 2"/>
          <p:cNvPicPr>
            <a:picLocks noChangeAspect="1"/>
          </p:cNvPicPr>
          <p:nvPr/>
        </p:nvPicPr>
        <p:blipFill>
          <a:blip r:embed="rId3"/>
          <a:stretch>
            <a:fillRect/>
          </a:stretch>
        </p:blipFill>
        <p:spPr>
          <a:xfrm>
            <a:off x="5436432" y="1171600"/>
            <a:ext cx="3236302" cy="292349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2.4 Class Diagram</a:t>
            </a:r>
            <a:endParaRPr b="1">
              <a:latin typeface="Times New Roman"/>
              <a:ea typeface="Times New Roman"/>
              <a:cs typeface="Times New Roman"/>
              <a:sym typeface="Times New Roman"/>
            </a:endParaRPr>
          </a:p>
        </p:txBody>
      </p:sp>
      <p:sp>
        <p:nvSpPr>
          <p:cNvPr id="143" name="Google Shape;143;p2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spcAft>
                <a:spcPts val="1600"/>
              </a:spcAft>
              <a:buNone/>
            </a:pPr>
            <a:r>
              <a:rPr lang="en-IN" dirty="0"/>
              <a:t> 		     Fig 2 : Class Diagram</a:t>
            </a:r>
            <a:endParaRPr lang="en-US" dirty="0"/>
          </a:p>
        </p:txBody>
      </p:sp>
      <p:pic>
        <p:nvPicPr>
          <p:cNvPr id="4" name="Picture 3" descr="Class_Diagram"/>
          <p:cNvPicPr>
            <a:picLocks noChangeAspect="1"/>
          </p:cNvPicPr>
          <p:nvPr/>
        </p:nvPicPr>
        <p:blipFill>
          <a:blip r:embed="rId3"/>
          <a:stretch>
            <a:fillRect/>
          </a:stretch>
        </p:blipFill>
        <p:spPr>
          <a:xfrm>
            <a:off x="1782445" y="1058545"/>
            <a:ext cx="3752850" cy="33007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2.5 Module-1</a:t>
            </a:r>
            <a:endParaRPr b="1">
              <a:latin typeface="Times New Roman"/>
              <a:ea typeface="Times New Roman"/>
              <a:cs typeface="Times New Roman"/>
              <a:sym typeface="Times New Roman"/>
            </a:endParaRPr>
          </a:p>
        </p:txBody>
      </p:sp>
      <p:sp>
        <p:nvSpPr>
          <p:cNvPr id="149" name="Google Shape;149;p2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just">
              <a:spcAft>
                <a:spcPts val="1600"/>
              </a:spcAft>
              <a:buNone/>
            </a:pPr>
            <a:r>
              <a:rPr lang="en-US" b="1" dirty="0">
                <a:latin typeface="Times New Roman" panose="02020603050405020304"/>
                <a:ea typeface="Times New Roman" panose="02020603050405020304"/>
                <a:cs typeface="Times New Roman" panose="02020603050405020304"/>
                <a:sym typeface="Times New Roman" panose="02020603050405020304"/>
              </a:rPr>
              <a:t>Speech Recognition</a:t>
            </a:r>
          </a:p>
          <a:p>
            <a:pPr marL="285750" indent="-285750" algn="just">
              <a:spcAft>
                <a:spcPts val="1600"/>
              </a:spcAft>
            </a:pPr>
            <a:r>
              <a:rPr lang="en-US" dirty="0">
                <a:latin typeface="Times New Roman" panose="02020603050405020304"/>
                <a:ea typeface="Times New Roman" panose="02020603050405020304"/>
                <a:cs typeface="Times New Roman" panose="02020603050405020304"/>
                <a:sym typeface="Times New Roman" panose="02020603050405020304"/>
              </a:rPr>
              <a:t>Speech recognition , or speech-to-text, is the ability for a machine or program to identify words spoken aloud and convert them into readable text.</a:t>
            </a:r>
          </a:p>
          <a:p>
            <a:pPr marL="285750" indent="-285750" algn="just">
              <a:spcAft>
                <a:spcPts val="1600"/>
              </a:spcAft>
            </a:pPr>
            <a:r>
              <a:rPr lang="en-US" dirty="0">
                <a:latin typeface="Times New Roman" panose="02020603050405020304"/>
                <a:ea typeface="Times New Roman" panose="02020603050405020304"/>
                <a:cs typeface="Times New Roman" panose="02020603050405020304"/>
                <a:sym typeface="Times New Roman" panose="02020603050405020304"/>
              </a:rPr>
              <a:t>Since we’re building an Application of voice assistant, one of the most important things in this is that your assistant recognizes your voice so for that Speech Recognition module is important</a:t>
            </a:r>
          </a:p>
          <a:p>
            <a:pPr marL="0" lvl="0" indent="0" algn="just" rtl="0">
              <a:spcBef>
                <a:spcPts val="0"/>
              </a:spcBef>
              <a:spcAft>
                <a:spcPts val="1600"/>
              </a:spcAft>
              <a:buNone/>
            </a:pPr>
            <a:endParaRPr dirty="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Module-2</a:t>
            </a:r>
            <a:endParaRPr b="1">
              <a:latin typeface="Times New Roman"/>
              <a:ea typeface="Times New Roman"/>
              <a:cs typeface="Times New Roman"/>
              <a:sym typeface="Times New Roman"/>
            </a:endParaRPr>
          </a:p>
        </p:txBody>
      </p:sp>
      <p:sp>
        <p:nvSpPr>
          <p:cNvPr id="155" name="Google Shape;155;p2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just">
              <a:spcAft>
                <a:spcPts val="1600"/>
              </a:spcAft>
              <a:buNone/>
            </a:pPr>
            <a:r>
              <a:rPr lang="en-IN" b="1" dirty="0"/>
              <a:t>Wikipedia Module</a:t>
            </a:r>
          </a:p>
          <a:p>
            <a:pPr marL="285750" indent="-285750" algn="just">
              <a:spcAft>
                <a:spcPts val="1600"/>
              </a:spcAft>
            </a:pPr>
            <a:r>
              <a:rPr lang="en-IN" dirty="0"/>
              <a:t>Wikipedia is a Python library that makes it easy to access and parse data from Wikipedia.</a:t>
            </a:r>
          </a:p>
          <a:p>
            <a:pPr marL="285750" indent="-285750" algn="just">
              <a:spcAft>
                <a:spcPts val="1600"/>
              </a:spcAft>
            </a:pPr>
            <a:r>
              <a:rPr lang="en-IN" dirty="0"/>
              <a:t>As we all know Wikipedia is a great source of knowledge ,we have used Wikipedia module to get information from Wikipedia or to perform Wikipedia search.</a:t>
            </a:r>
          </a:p>
          <a:p>
            <a:pPr marL="0" lvl="0" indent="0" algn="just" rtl="0">
              <a:spcBef>
                <a:spcPts val="0"/>
              </a:spcBef>
              <a:spcAft>
                <a:spcPts val="1600"/>
              </a:spcAft>
              <a:buNone/>
            </a:pP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Module-3</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indent="0" algn="just">
              <a:spcAft>
                <a:spcPts val="1600"/>
              </a:spcAft>
              <a:buNone/>
            </a:pPr>
            <a:r>
              <a:rPr lang="en-US" b="1" dirty="0" err="1"/>
              <a:t>Urllib.parse</a:t>
            </a:r>
            <a:r>
              <a:rPr lang="en-US" b="1" dirty="0"/>
              <a:t> Module</a:t>
            </a:r>
          </a:p>
          <a:p>
            <a:pPr algn="just"/>
            <a:r>
              <a:rPr lang="en-US" dirty="0" err="1"/>
              <a:t>Urllib.parse</a:t>
            </a:r>
            <a:r>
              <a:rPr lang="en-US" dirty="0"/>
              <a:t> defines a standard interface to break Uniform Resource Locator (URL) strings up in components (addressing scheme, network location, path, parameters, query and fragment), to combine the components back into a URL.</a:t>
            </a:r>
          </a:p>
          <a:p>
            <a:pPr algn="just"/>
            <a:endParaRPr lang="en-US" dirty="0"/>
          </a:p>
          <a:p>
            <a:pPr algn="just"/>
            <a:r>
              <a:rPr lang="en-US" dirty="0"/>
              <a:t>We have used </a:t>
            </a:r>
            <a:r>
              <a:rPr lang="en-US" dirty="0" err="1"/>
              <a:t>urllib.parse</a:t>
            </a:r>
            <a:r>
              <a:rPr lang="en-US" dirty="0"/>
              <a:t> to </a:t>
            </a:r>
            <a:r>
              <a:rPr lang="en-US" dirty="0" err="1"/>
              <a:t>retrive</a:t>
            </a:r>
            <a:r>
              <a:rPr lang="en-US" dirty="0"/>
              <a:t> information from Wolfram alpha API and to get user query based </a:t>
            </a:r>
            <a:r>
              <a:rPr lang="en-US" dirty="0" err="1"/>
              <a:t>youtube</a:t>
            </a:r>
            <a:r>
              <a:rPr lang="en-US" dirty="0"/>
              <a:t> </a:t>
            </a:r>
            <a:r>
              <a:rPr lang="en-US" dirty="0" err="1"/>
              <a:t>url</a:t>
            </a:r>
            <a:r>
              <a:rPr lang="en-US" dirty="0"/>
              <a:t>. </a:t>
            </a:r>
            <a:endParaRPr lang="en-IN" dirty="0"/>
          </a:p>
          <a:p>
            <a:pPr algn="just"/>
            <a:endParaRPr lang="en-IN" dirty="0"/>
          </a:p>
          <a:p>
            <a:pPr marL="0" lvl="0" indent="0" algn="just" rtl="0">
              <a:spcBef>
                <a:spcPts val="0"/>
              </a:spcBef>
              <a:spcAft>
                <a:spcPts val="1600"/>
              </a:spcAft>
              <a:buNone/>
            </a:pP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b="1" dirty="0"/>
              <a:t>Module-4</a:t>
            </a:r>
            <a:endParaRPr lang="en-IN" dirty="0"/>
          </a:p>
        </p:txBody>
      </p:sp>
      <p:sp>
        <p:nvSpPr>
          <p:cNvPr id="3" name="Text Placeholder 2"/>
          <p:cNvSpPr>
            <a:spLocks noGrp="1"/>
          </p:cNvSpPr>
          <p:nvPr>
            <p:ph type="body" idx="1"/>
          </p:nvPr>
        </p:nvSpPr>
        <p:spPr/>
        <p:txBody>
          <a:bodyPr/>
          <a:lstStyle/>
          <a:p>
            <a:pPr marL="114300" indent="0" algn="just">
              <a:buNone/>
            </a:pPr>
            <a:r>
              <a:rPr lang="en-US" b="1" dirty="0"/>
              <a:t>re(Regular Expression) Module</a:t>
            </a:r>
          </a:p>
          <a:p>
            <a:pPr algn="just"/>
            <a:r>
              <a:rPr lang="en-US" dirty="0"/>
              <a:t>A regular expression may be a sequence of characters that helps us in searching a pattern in string.</a:t>
            </a:r>
          </a:p>
          <a:p>
            <a:pPr algn="just"/>
            <a:endParaRPr lang="en-US" dirty="0"/>
          </a:p>
          <a:p>
            <a:pPr algn="just"/>
            <a:r>
              <a:rPr lang="en-US" dirty="0"/>
              <a:t>Each character during a regular expression is either a </a:t>
            </a:r>
            <a:r>
              <a:rPr lang="en-US" dirty="0" err="1"/>
              <a:t>metacharacter</a:t>
            </a:r>
            <a:r>
              <a:rPr lang="en-US" dirty="0"/>
              <a:t>, having a special meaning, or a daily character that features a literal meaning.</a:t>
            </a:r>
          </a:p>
          <a:p>
            <a:pPr algn="just"/>
            <a:endParaRPr lang="en-US" dirty="0"/>
          </a:p>
          <a:p>
            <a:pPr marL="114300" indent="0" algn="just">
              <a:buNone/>
            </a:pPr>
            <a:endParaRPr lang="en-IN" dirty="0"/>
          </a:p>
        </p:txBody>
      </p:sp>
    </p:spTree>
    <p:extLst>
      <p:ext uri="{BB962C8B-B14F-4D97-AF65-F5344CB8AC3E}">
        <p14:creationId xmlns:p14="http://schemas.microsoft.com/office/powerpoint/2010/main" val="2494336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512700" y="275500"/>
            <a:ext cx="8118600" cy="476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                                                    A Project Report on</a:t>
            </a:r>
            <a:endParaRPr sz="1800" dirty="0">
              <a:latin typeface="Times New Roman"/>
              <a:ea typeface="Times New Roman"/>
              <a:cs typeface="Times New Roman"/>
              <a:sym typeface="Times New Roman"/>
            </a:endParaRPr>
          </a:p>
          <a:p>
            <a:pPr lvl="0" algn="ctr">
              <a:buClr>
                <a:schemeClr val="dk1"/>
              </a:buClr>
              <a:buSzPts val="1100"/>
            </a:pPr>
            <a:r>
              <a:rPr lang="en-IN" altLang="en-GB" sz="2400" dirty="0">
                <a:latin typeface="Times New Roman" panose="02020603050405020304"/>
                <a:ea typeface="Times New Roman" panose="02020603050405020304"/>
                <a:cs typeface="Times New Roman" panose="02020603050405020304"/>
                <a:sym typeface="Times New Roman" panose="02020603050405020304"/>
              </a:rPr>
              <a:t>PC VOICE ASSISTANT </a:t>
            </a:r>
            <a:br>
              <a:rPr lang="en-IN" altLang="en-GB" sz="2400" dirty="0">
                <a:latin typeface="Times New Roman" panose="02020603050405020304"/>
                <a:ea typeface="Times New Roman" panose="02020603050405020304"/>
                <a:cs typeface="Times New Roman" panose="02020603050405020304"/>
                <a:sym typeface="Times New Roman" panose="02020603050405020304"/>
              </a:rPr>
            </a:br>
            <a:r>
              <a:rPr lang="en" sz="1800" dirty="0">
                <a:latin typeface="Times New Roman"/>
                <a:ea typeface="Times New Roman"/>
                <a:cs typeface="Times New Roman"/>
                <a:sym typeface="Times New Roman"/>
              </a:rPr>
              <a:t>Submitted in partial fulfillment of the degree of</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Bachelor of Engineering(Sem-7)</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in</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b="1" dirty="0">
                <a:latin typeface="Times New Roman"/>
                <a:ea typeface="Times New Roman"/>
                <a:cs typeface="Times New Roman"/>
                <a:sym typeface="Times New Roman"/>
              </a:rPr>
              <a:t>Computer Engineering</a:t>
            </a:r>
            <a:endParaRPr sz="1800" b="1"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By</a:t>
            </a:r>
            <a:endParaRPr sz="1800" dirty="0">
              <a:latin typeface="Times New Roman"/>
              <a:ea typeface="Times New Roman"/>
              <a:cs typeface="Times New Roman"/>
              <a:sym typeface="Times New Roman"/>
            </a:endParaRPr>
          </a:p>
          <a:p>
            <a:pPr lvl="0" algn="ctr">
              <a:buClr>
                <a:schemeClr val="dk1"/>
              </a:buClr>
              <a:buSzPts val="1100"/>
            </a:pPr>
            <a:r>
              <a:rPr lang="en-IN" altLang="en-GB" sz="1800" dirty="0">
                <a:latin typeface="Times New Roman" panose="02020603050405020304"/>
                <a:ea typeface="Times New Roman" panose="02020603050405020304"/>
                <a:cs typeface="Times New Roman" panose="02020603050405020304"/>
                <a:sym typeface="Times New Roman" panose="02020603050405020304"/>
              </a:rPr>
              <a:t>Deepak Yadav</a:t>
            </a:r>
            <a:r>
              <a:rPr lang="en-IN" sz="1800" dirty="0">
                <a:latin typeface="Times New Roman" panose="02020603050405020304"/>
                <a:ea typeface="Times New Roman" panose="02020603050405020304"/>
                <a:cs typeface="Times New Roman" panose="02020603050405020304"/>
                <a:sym typeface="Times New Roman" panose="02020603050405020304"/>
              </a:rPr>
              <a:t>(</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17102054</a:t>
            </a:r>
            <a:r>
              <a:rPr lang="en-IN" sz="1800" dirty="0">
                <a:latin typeface="Times New Roman" panose="02020603050405020304"/>
                <a:ea typeface="Times New Roman" panose="02020603050405020304"/>
                <a:cs typeface="Times New Roman" panose="02020603050405020304"/>
                <a:sym typeface="Times New Roman" panose="02020603050405020304"/>
              </a:rPr>
              <a:t>)</a:t>
            </a:r>
            <a:br>
              <a:rPr lang="en-IN" sz="1800" dirty="0">
                <a:latin typeface="Times New Roman" panose="02020603050405020304"/>
                <a:ea typeface="Times New Roman" panose="02020603050405020304"/>
                <a:cs typeface="Times New Roman" panose="02020603050405020304"/>
                <a:sym typeface="Times New Roman" panose="02020603050405020304"/>
              </a:rPr>
            </a:br>
            <a:r>
              <a:rPr lang="en-IN" altLang="en-GB" sz="1800" dirty="0" err="1">
                <a:latin typeface="Times New Roman" panose="02020603050405020304"/>
                <a:ea typeface="Times New Roman" panose="02020603050405020304"/>
                <a:cs typeface="Times New Roman" panose="02020603050405020304"/>
                <a:sym typeface="Times New Roman" panose="02020603050405020304"/>
              </a:rPr>
              <a:t>Jash</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 </a:t>
            </a:r>
            <a:r>
              <a:rPr lang="en-IN" altLang="en-GB" sz="1800" dirty="0" err="1">
                <a:latin typeface="Times New Roman" panose="02020603050405020304"/>
                <a:ea typeface="Times New Roman" panose="02020603050405020304"/>
                <a:cs typeface="Times New Roman" panose="02020603050405020304"/>
                <a:sym typeface="Times New Roman" panose="02020603050405020304"/>
              </a:rPr>
              <a:t>Vora</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(17102042</a:t>
            </a:r>
            <a:r>
              <a:rPr lang="en-IN" sz="1800" dirty="0">
                <a:latin typeface="Times New Roman" panose="02020603050405020304"/>
                <a:ea typeface="Times New Roman" panose="02020603050405020304"/>
                <a:cs typeface="Times New Roman" panose="02020603050405020304"/>
                <a:sym typeface="Times New Roman" panose="02020603050405020304"/>
              </a:rPr>
              <a:t>)</a:t>
            </a:r>
            <a:br>
              <a:rPr lang="en-IN" sz="1800" dirty="0">
                <a:latin typeface="Times New Roman" panose="02020603050405020304"/>
                <a:ea typeface="Times New Roman" panose="02020603050405020304"/>
                <a:cs typeface="Times New Roman" panose="02020603050405020304"/>
                <a:sym typeface="Times New Roman" panose="02020603050405020304"/>
              </a:rPr>
            </a:br>
            <a:r>
              <a:rPr lang="en-IN" altLang="en-GB" sz="1800" dirty="0">
                <a:latin typeface="Times New Roman" panose="02020603050405020304"/>
                <a:ea typeface="Times New Roman" panose="02020603050405020304"/>
                <a:cs typeface="Times New Roman" panose="02020603050405020304"/>
                <a:sym typeface="Times New Roman" panose="02020603050405020304"/>
              </a:rPr>
              <a:t>Ronak Jain</a:t>
            </a:r>
            <a:r>
              <a:rPr lang="en-IN" sz="1800" dirty="0">
                <a:latin typeface="Times New Roman" panose="02020603050405020304"/>
                <a:ea typeface="Times New Roman" panose="02020603050405020304"/>
                <a:cs typeface="Times New Roman" panose="02020603050405020304"/>
                <a:sym typeface="Times New Roman" panose="02020603050405020304"/>
              </a:rPr>
              <a:t>(</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17102028)</a:t>
            </a:r>
            <a:br>
              <a:rPr lang="en-IN" altLang="en-GB" sz="1800" dirty="0">
                <a:latin typeface="Times New Roman" panose="02020603050405020304"/>
                <a:ea typeface="Times New Roman" panose="02020603050405020304"/>
                <a:cs typeface="Times New Roman" panose="02020603050405020304"/>
                <a:sym typeface="Times New Roman" panose="02020603050405020304"/>
              </a:rPr>
            </a:br>
            <a:br>
              <a:rPr lang="en-IN" altLang="en-GB" sz="1800" dirty="0">
                <a:latin typeface="Times New Roman" panose="02020603050405020304"/>
                <a:ea typeface="Times New Roman" panose="02020603050405020304"/>
                <a:cs typeface="Times New Roman" panose="02020603050405020304"/>
                <a:sym typeface="Times New Roman" panose="02020603050405020304"/>
              </a:rPr>
            </a:br>
            <a:r>
              <a:rPr lang="en" sz="1800" dirty="0">
                <a:latin typeface="Times New Roman"/>
                <a:ea typeface="Times New Roman"/>
                <a:cs typeface="Times New Roman"/>
                <a:sym typeface="Times New Roman"/>
              </a:rPr>
              <a:t>Under the Guidance of</a:t>
            </a:r>
            <a:endParaRPr sz="1800" dirty="0">
              <a:latin typeface="Times New Roman"/>
              <a:ea typeface="Times New Roman"/>
              <a:cs typeface="Times New Roman"/>
              <a:sym typeface="Times New Roman"/>
            </a:endParaRPr>
          </a:p>
          <a:p>
            <a:pPr lvl="0" algn="ctr">
              <a:buClr>
                <a:schemeClr val="dk1"/>
              </a:buClr>
              <a:buSzPts val="1100"/>
            </a:pPr>
            <a:r>
              <a:rPr lang="en-IN" sz="1800" dirty="0" err="1">
                <a:latin typeface="Times New Roman" panose="02020603050405020304"/>
                <a:ea typeface="Times New Roman" panose="02020603050405020304"/>
                <a:cs typeface="Times New Roman" panose="02020603050405020304"/>
                <a:sym typeface="Times New Roman" panose="02020603050405020304"/>
              </a:rPr>
              <a:t>Prof.</a:t>
            </a:r>
            <a:r>
              <a:rPr lang="en-IN" sz="1800" dirty="0">
                <a:latin typeface="Times New Roman" panose="02020603050405020304"/>
                <a:ea typeface="Times New Roman" panose="02020603050405020304"/>
                <a:cs typeface="Times New Roman" panose="02020603050405020304"/>
                <a:sym typeface="Times New Roman" panose="02020603050405020304"/>
              </a:rPr>
              <a:t> Jaya Gupta </a:t>
            </a:r>
            <a:endParaRPr sz="1800" dirty="0">
              <a:latin typeface="Times New Roman"/>
              <a:ea typeface="Times New Roman"/>
              <a:cs typeface="Times New Roman"/>
              <a:sym typeface="Times New Roman"/>
            </a:endParaRPr>
          </a:p>
          <a:p>
            <a:pPr marL="0" lvl="0" indent="0" algn="ctr" rtl="0">
              <a:spcBef>
                <a:spcPts val="0"/>
              </a:spcBef>
              <a:spcAft>
                <a:spcPts val="0"/>
              </a:spcAft>
              <a:buNone/>
            </a:pPr>
            <a:endParaRPr sz="1800" dirty="0">
              <a:latin typeface="Times New Roman"/>
              <a:ea typeface="Times New Roman"/>
              <a:cs typeface="Times New Roman"/>
              <a:sym typeface="Times New Roman"/>
            </a:endParaRPr>
          </a:p>
          <a:p>
            <a:pPr marL="0" lvl="0" indent="0" algn="ctr" rtl="0">
              <a:spcBef>
                <a:spcPts val="0"/>
              </a:spcBef>
              <a:spcAft>
                <a:spcPts val="0"/>
              </a:spcAft>
              <a:buNone/>
            </a:pPr>
            <a:endParaRPr sz="1800" dirty="0">
              <a:latin typeface="Times New Roman"/>
              <a:ea typeface="Times New Roman"/>
              <a:cs typeface="Times New Roman"/>
              <a:sym typeface="Times New Roman"/>
            </a:endParaRPr>
          </a:p>
          <a:p>
            <a:pPr marL="0" lvl="0" indent="0" algn="l" rtl="0">
              <a:spcBef>
                <a:spcPts val="0"/>
              </a:spcBef>
              <a:spcAft>
                <a:spcPts val="0"/>
              </a:spcAft>
              <a:buNone/>
            </a:pPr>
            <a:endParaRPr sz="1800" dirty="0"/>
          </a:p>
          <a:p>
            <a:pPr marL="0" lvl="0" indent="0" algn="l" rtl="0">
              <a:spcBef>
                <a:spcPts val="0"/>
              </a:spcBef>
              <a:spcAft>
                <a:spcPts val="0"/>
              </a:spcAft>
              <a:buNone/>
            </a:pPr>
            <a:endParaRPr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3.Implementation</a:t>
            </a:r>
            <a:endParaRPr b="1"/>
          </a:p>
        </p:txBody>
      </p:sp>
      <p:sp>
        <p:nvSpPr>
          <p:cNvPr id="167" name="Google Shape;167;p31"/>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2"/>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 Proposed System </a:t>
            </a:r>
            <a:endParaRPr b="1" dirty="0">
              <a:latin typeface="Times New Roman"/>
              <a:ea typeface="Times New Roman"/>
              <a:cs typeface="Times New Roman"/>
              <a:sym typeface="Times New Roman"/>
            </a:endParaRPr>
          </a:p>
        </p:txBody>
      </p:sp>
      <p:sp>
        <p:nvSpPr>
          <p:cNvPr id="173" name="Google Shape;173;p32"/>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spcAft>
                <a:spcPts val="1600"/>
              </a:spcAft>
            </a:pPr>
            <a:r>
              <a:rPr lang="en-IN" altLang="en-GB" dirty="0"/>
              <a:t>The Proposed system aims to simplify basic operations of user, users who might be busy to perform certain operations themselves, elderly people and even users with sight or motor disabilities.</a:t>
            </a:r>
          </a:p>
          <a:p>
            <a:pPr marL="285750" indent="-285750" algn="just">
              <a:spcAft>
                <a:spcPts val="1600"/>
              </a:spcAft>
            </a:pPr>
            <a:r>
              <a:rPr lang="en-GB" dirty="0"/>
              <a:t>It responds to basic commands like Date and Time, Weather Related Info, Connect Google Send Mail to respective person , Start various services like Hotspot, </a:t>
            </a:r>
            <a:r>
              <a:rPr lang="en-GB" dirty="0" err="1"/>
              <a:t>WiFi</a:t>
            </a:r>
            <a:r>
              <a:rPr lang="en-GB" dirty="0"/>
              <a:t>, Bluetooth, Music , </a:t>
            </a:r>
            <a:r>
              <a:rPr lang="en-GB" dirty="0" err="1"/>
              <a:t>Youtube</a:t>
            </a:r>
            <a:r>
              <a:rPr lang="en-GB" dirty="0"/>
              <a:t> </a:t>
            </a:r>
            <a:r>
              <a:rPr lang="en-IN" altLang="en-GB" dirty="0"/>
              <a:t>and some other services.</a:t>
            </a:r>
            <a:r>
              <a:rPr lang="en-GB" dirty="0"/>
              <a:t>    </a:t>
            </a:r>
          </a:p>
          <a:p>
            <a:pPr marL="285750" indent="-285750" algn="just">
              <a:spcAft>
                <a:spcPts val="1600"/>
              </a:spcAft>
            </a:pPr>
            <a:r>
              <a:rPr lang="en-US" dirty="0"/>
              <a:t>The application also possesses speech synthesizing capabilities to give the user the impression that he is actually talking and working with an actual assistant.                 </a:t>
            </a:r>
          </a:p>
          <a:p>
            <a:pPr marL="0" indent="0" algn="just">
              <a:spcAft>
                <a:spcPts val="1600"/>
              </a:spcAft>
              <a:buNone/>
            </a:pPr>
            <a:endParaRPr lang="en-GB" dirty="0"/>
          </a:p>
          <a:p>
            <a:pPr marL="285750" indent="-285750" algn="just">
              <a:spcAft>
                <a:spcPts val="1600"/>
              </a:spcAft>
            </a:pPr>
            <a:endParaRPr lang="en-IN" altLang="en-GB" dirty="0"/>
          </a:p>
          <a:p>
            <a:pPr marL="285750" indent="-285750" algn="just">
              <a:spcAft>
                <a:spcPts val="1600"/>
              </a:spcAft>
            </a:pPr>
            <a:endParaRPr lang="en-IN" altLang="en-GB" dirty="0"/>
          </a:p>
          <a:p>
            <a:pPr marL="0" lvl="0" indent="0" algn="just" rtl="0">
              <a:spcBef>
                <a:spcPts val="0"/>
              </a:spcBef>
              <a:spcAft>
                <a:spcPts val="1600"/>
              </a:spcAft>
              <a:buNone/>
            </a:pP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3.1.1 Algorithms</a:t>
            </a:r>
            <a:endParaRPr b="1" dirty="0">
              <a:latin typeface="Times New Roman"/>
              <a:ea typeface="Times New Roman"/>
              <a:cs typeface="Times New Roman"/>
              <a:sym typeface="Times New Roman"/>
            </a:endParaRPr>
          </a:p>
        </p:txBody>
      </p:sp>
      <p:sp>
        <p:nvSpPr>
          <p:cNvPr id="185" name="Google Shape;185;p3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342900" algn="just">
              <a:spcAft>
                <a:spcPts val="1600"/>
              </a:spcAft>
              <a:buAutoNum type="arabicPeriod"/>
            </a:pPr>
            <a:r>
              <a:rPr lang="en-US" dirty="0"/>
              <a:t>Speech Recognition Algorithm:</a:t>
            </a:r>
            <a:endParaRPr lang="en-IN" dirty="0"/>
          </a:p>
          <a:p>
            <a:pPr marL="285750" indent="-285750" algn="just">
              <a:spcAft>
                <a:spcPts val="1600"/>
              </a:spcAft>
            </a:pPr>
            <a:r>
              <a:rPr lang="en-IN" dirty="0"/>
              <a:t>A speech recognition algorithm or voice recognition algorithm is used in speech recognition technology </a:t>
            </a:r>
            <a:r>
              <a:rPr lang="en-US" dirty="0"/>
              <a:t>to convert voice to text.</a:t>
            </a:r>
          </a:p>
          <a:p>
            <a:pPr marL="114300" indent="0" algn="just">
              <a:buNone/>
            </a:pPr>
            <a:endParaRPr lang="en-US" dirty="0"/>
          </a:p>
          <a:p>
            <a:pPr lvl="0" algn="just">
              <a:buAutoNum type="arabicPeriod" startAt="2"/>
            </a:pPr>
            <a:r>
              <a:rPr lang="en-US" dirty="0"/>
              <a:t>Text-To-Speech Algorithm:</a:t>
            </a:r>
          </a:p>
          <a:p>
            <a:pPr marL="114300" lvl="0" indent="0" algn="just">
              <a:buNone/>
            </a:pPr>
            <a:endParaRPr lang="en-US" dirty="0"/>
          </a:p>
          <a:p>
            <a:pPr algn="just"/>
            <a:r>
              <a:rPr lang="en-US" dirty="0"/>
              <a:t>A text-to-speech (TTS) system converts normal language text into speech; other systems render</a:t>
            </a:r>
            <a:r>
              <a:rPr lang="en-IN" dirty="0"/>
              <a:t> </a:t>
            </a:r>
            <a:r>
              <a:rPr lang="en-US" dirty="0"/>
              <a:t>symbolic linguistic representations like phonetic transcriptions into speech.</a:t>
            </a:r>
            <a:endParaRPr lang="en-IN" dirty="0"/>
          </a:p>
          <a:p>
            <a:pPr marL="114300" lvl="0" indent="0" algn="just">
              <a:buNone/>
            </a:pPr>
            <a:endParaRPr lang="en-IN" dirty="0"/>
          </a:p>
          <a:p>
            <a:pPr marL="114300" indent="0" algn="just">
              <a:buNone/>
            </a:pP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3.1.2 Pseudo Code</a:t>
            </a:r>
            <a:endParaRPr b="1" dirty="0">
              <a:latin typeface="Times New Roman"/>
              <a:ea typeface="Times New Roman"/>
              <a:cs typeface="Times New Roman"/>
              <a:sym typeface="Times New Roman"/>
            </a:endParaRPr>
          </a:p>
        </p:txBody>
      </p:sp>
      <p:sp>
        <p:nvSpPr>
          <p:cNvPr id="191" name="Google Shape;191;p3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4" name="Picture 3" descr="C:\Users\hp\Documents\code.png"/>
          <p:cNvPicPr/>
          <p:nvPr/>
        </p:nvPicPr>
        <p:blipFill>
          <a:blip r:embed="rId3">
            <a:extLst>
              <a:ext uri="{28A0092B-C50C-407E-A947-70E740481C1C}">
                <a14:useLocalDpi xmlns:a14="http://schemas.microsoft.com/office/drawing/2010/main" val="0"/>
              </a:ext>
            </a:extLst>
          </a:blip>
          <a:srcRect/>
          <a:stretch>
            <a:fillRect/>
          </a:stretch>
        </p:blipFill>
        <p:spPr bwMode="auto">
          <a:xfrm>
            <a:off x="2089053" y="1171600"/>
            <a:ext cx="4396153" cy="33972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Text Placeholder 2"/>
          <p:cNvSpPr>
            <a:spLocks noGrp="1"/>
          </p:cNvSpPr>
          <p:nvPr>
            <p:ph type="body" idx="1"/>
          </p:nvPr>
        </p:nvSpPr>
        <p:spPr/>
        <p:txBody>
          <a:bodyPr/>
          <a:lstStyle/>
          <a:p>
            <a:endParaRPr lang="en-IN" dirty="0"/>
          </a:p>
        </p:txBody>
      </p:sp>
      <p:pic>
        <p:nvPicPr>
          <p:cNvPr id="4" name="Picture 3" descr="C:\Users\hp\Documents\code1.png"/>
          <p:cNvPicPr/>
          <p:nvPr/>
        </p:nvPicPr>
        <p:blipFill>
          <a:blip r:embed="rId2">
            <a:extLst>
              <a:ext uri="{28A0092B-C50C-407E-A947-70E740481C1C}">
                <a14:useLocalDpi xmlns:a14="http://schemas.microsoft.com/office/drawing/2010/main" val="0"/>
              </a:ext>
            </a:extLst>
          </a:blip>
          <a:srcRect/>
          <a:stretch>
            <a:fillRect/>
          </a:stretch>
        </p:blipFill>
        <p:spPr bwMode="auto">
          <a:xfrm>
            <a:off x="2032781" y="1171600"/>
            <a:ext cx="4804117" cy="3397200"/>
          </a:xfrm>
          <a:prstGeom prst="rect">
            <a:avLst/>
          </a:prstGeom>
          <a:noFill/>
          <a:ln>
            <a:noFill/>
          </a:ln>
        </p:spPr>
      </p:pic>
    </p:spTree>
    <p:extLst>
      <p:ext uri="{BB962C8B-B14F-4D97-AF65-F5344CB8AC3E}">
        <p14:creationId xmlns:p14="http://schemas.microsoft.com/office/powerpoint/2010/main" val="23329214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3.1.3 Platforms for Execution</a:t>
            </a:r>
            <a:endParaRPr b="1" dirty="0">
              <a:latin typeface="Times New Roman"/>
              <a:ea typeface="Times New Roman"/>
              <a:cs typeface="Times New Roman"/>
              <a:sym typeface="Times New Roman"/>
            </a:endParaRPr>
          </a:p>
        </p:txBody>
      </p:sp>
      <p:sp>
        <p:nvSpPr>
          <p:cNvPr id="197" name="Google Shape;197;p36"/>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spcAft>
                <a:spcPts val="1600"/>
              </a:spcAft>
            </a:pPr>
            <a:r>
              <a:rPr lang="en-US" dirty="0" err="1"/>
              <a:t>Pycharm</a:t>
            </a:r>
            <a:endParaRPr lang="en-US" dirty="0"/>
          </a:p>
          <a:p>
            <a:pPr marL="285750" indent="-285750" algn="just">
              <a:spcAft>
                <a:spcPts val="1600"/>
              </a:spcAft>
            </a:pPr>
            <a:r>
              <a:rPr lang="en-US" dirty="0"/>
              <a:t>Anaconda</a:t>
            </a:r>
            <a:endParaRPr lang="en-IN" dirty="0"/>
          </a:p>
          <a:p>
            <a:pPr marL="0" lvl="0" indent="0" algn="just" rtl="0">
              <a:spcBef>
                <a:spcPts val="0"/>
              </a:spcBef>
              <a:spcAft>
                <a:spcPts val="1600"/>
              </a:spcAft>
              <a:buNone/>
            </a:pP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4. Results</a:t>
            </a:r>
            <a:endParaRPr b="1" dirty="0">
              <a:latin typeface="Times New Roman"/>
              <a:ea typeface="Times New Roman"/>
              <a:cs typeface="Times New Roman"/>
              <a:sym typeface="Times New Roman"/>
            </a:endParaRPr>
          </a:p>
        </p:txBody>
      </p:sp>
      <p:pic>
        <p:nvPicPr>
          <p:cNvPr id="4" name="Picture 3" descr="https://raw.githubusercontent.com/DYSTAR14/Project/master/project%20screenshot/Screenshot%20(363).png"/>
          <p:cNvPicPr/>
          <p:nvPr/>
        </p:nvPicPr>
        <p:blipFill>
          <a:blip r:embed="rId3">
            <a:extLst>
              <a:ext uri="{28A0092B-C50C-407E-A947-70E740481C1C}">
                <a14:useLocalDpi xmlns:a14="http://schemas.microsoft.com/office/drawing/2010/main" val="0"/>
              </a:ext>
            </a:extLst>
          </a:blip>
          <a:srcRect/>
          <a:stretch>
            <a:fillRect/>
          </a:stretch>
        </p:blipFill>
        <p:spPr bwMode="auto">
          <a:xfrm>
            <a:off x="1301728" y="1135251"/>
            <a:ext cx="5605509" cy="346989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raw.githubusercontent.com/DYSTAR14/Project/master/project%20screenshot/Screenshot%20(364).png"/>
          <p:cNvPicPr/>
          <p:nvPr/>
        </p:nvPicPr>
        <p:blipFill>
          <a:blip r:embed="rId2">
            <a:extLst>
              <a:ext uri="{28A0092B-C50C-407E-A947-70E740481C1C}">
                <a14:useLocalDpi xmlns:a14="http://schemas.microsoft.com/office/drawing/2010/main" val="0"/>
              </a:ext>
            </a:extLst>
          </a:blip>
          <a:srcRect/>
          <a:stretch>
            <a:fillRect/>
          </a:stretch>
        </p:blipFill>
        <p:spPr bwMode="auto">
          <a:xfrm>
            <a:off x="984739" y="471268"/>
            <a:ext cx="6808764" cy="4097533"/>
          </a:xfrm>
          <a:prstGeom prst="rect">
            <a:avLst/>
          </a:prstGeom>
          <a:noFill/>
          <a:ln>
            <a:noFill/>
          </a:ln>
        </p:spPr>
      </p:pic>
    </p:spTree>
    <p:extLst>
      <p:ext uri="{BB962C8B-B14F-4D97-AF65-F5344CB8AC3E}">
        <p14:creationId xmlns:p14="http://schemas.microsoft.com/office/powerpoint/2010/main" val="28529204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raw.githubusercontent.com/DYSTAR14/Project/master/project%20screenshot/Screenshot%20(366).png"/>
          <p:cNvPicPr/>
          <p:nvPr/>
        </p:nvPicPr>
        <p:blipFill>
          <a:blip r:embed="rId2">
            <a:extLst>
              <a:ext uri="{28A0092B-C50C-407E-A947-70E740481C1C}">
                <a14:useLocalDpi xmlns:a14="http://schemas.microsoft.com/office/drawing/2010/main" val="0"/>
              </a:ext>
            </a:extLst>
          </a:blip>
          <a:srcRect/>
          <a:stretch>
            <a:fillRect/>
          </a:stretch>
        </p:blipFill>
        <p:spPr bwMode="auto">
          <a:xfrm>
            <a:off x="970670" y="372794"/>
            <a:ext cx="6963507" cy="4227342"/>
          </a:xfrm>
          <a:prstGeom prst="rect">
            <a:avLst/>
          </a:prstGeom>
          <a:noFill/>
          <a:ln>
            <a:noFill/>
          </a:ln>
        </p:spPr>
      </p:pic>
    </p:spTree>
    <p:extLst>
      <p:ext uri="{BB962C8B-B14F-4D97-AF65-F5344CB8AC3E}">
        <p14:creationId xmlns:p14="http://schemas.microsoft.com/office/powerpoint/2010/main" val="19648150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raw.githubusercontent.com/DYSTAR14/Project/master/project%20screenshot/Screenshot%20(369).png"/>
          <p:cNvPicPr/>
          <p:nvPr/>
        </p:nvPicPr>
        <p:blipFill>
          <a:blip r:embed="rId2">
            <a:extLst>
              <a:ext uri="{28A0092B-C50C-407E-A947-70E740481C1C}">
                <a14:useLocalDpi xmlns:a14="http://schemas.microsoft.com/office/drawing/2010/main" val="0"/>
              </a:ext>
            </a:extLst>
          </a:blip>
          <a:srcRect/>
          <a:stretch>
            <a:fillRect/>
          </a:stretch>
        </p:blipFill>
        <p:spPr bwMode="auto">
          <a:xfrm>
            <a:off x="1174651" y="443132"/>
            <a:ext cx="6555545" cy="4125669"/>
          </a:xfrm>
          <a:prstGeom prst="rect">
            <a:avLst/>
          </a:prstGeom>
          <a:noFill/>
          <a:ln>
            <a:noFill/>
          </a:ln>
        </p:spPr>
      </p:pic>
    </p:spTree>
    <p:extLst>
      <p:ext uri="{BB962C8B-B14F-4D97-AF65-F5344CB8AC3E}">
        <p14:creationId xmlns:p14="http://schemas.microsoft.com/office/powerpoint/2010/main" val="3759141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b="1">
                <a:latin typeface="Times New Roman"/>
                <a:ea typeface="Times New Roman"/>
                <a:cs typeface="Times New Roman"/>
                <a:sym typeface="Times New Roman"/>
              </a:rPr>
              <a:t>1.Project Conception and Initiation</a:t>
            </a:r>
            <a:endParaRPr sz="4000" b="1">
              <a:latin typeface="Times New Roman"/>
              <a:ea typeface="Times New Roman"/>
              <a:cs typeface="Times New Roman"/>
              <a:sym typeface="Times New Roman"/>
            </a:endParaRPr>
          </a:p>
        </p:txBody>
      </p:sp>
      <p:sp>
        <p:nvSpPr>
          <p:cNvPr id="71" name="Google Shape;71;p15"/>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5.Conclusion</a:t>
            </a:r>
            <a:endParaRPr b="1">
              <a:latin typeface="Times New Roman"/>
              <a:ea typeface="Times New Roman"/>
              <a:cs typeface="Times New Roman"/>
              <a:sym typeface="Times New Roman"/>
            </a:endParaRPr>
          </a:p>
        </p:txBody>
      </p:sp>
      <p:sp>
        <p:nvSpPr>
          <p:cNvPr id="209" name="Google Shape;209;p3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spcAft>
                <a:spcPts val="1600"/>
              </a:spcAft>
            </a:pPr>
            <a:r>
              <a:rPr lang="en-US" dirty="0"/>
              <a:t>Through this voice assistant, we have automated various services using a single line command.</a:t>
            </a:r>
          </a:p>
          <a:p>
            <a:pPr marL="285750" indent="-285750" algn="just">
              <a:spcAft>
                <a:spcPts val="1600"/>
              </a:spcAft>
            </a:pPr>
            <a:r>
              <a:rPr lang="en-US" dirty="0"/>
              <a:t>It eases most of the tasks of the user like searching the web, retrieving weather forecast details, translating word from one language to another language, accessing </a:t>
            </a:r>
            <a:r>
              <a:rPr lang="en-US" dirty="0" err="1"/>
              <a:t>youtube</a:t>
            </a:r>
            <a:r>
              <a:rPr lang="en-US" dirty="0"/>
              <a:t> videos, sending mail through voice and solving computational queries. </a:t>
            </a:r>
          </a:p>
          <a:p>
            <a:pPr marL="285750" indent="-285750" algn="just">
              <a:spcAft>
                <a:spcPts val="1600"/>
              </a:spcAft>
            </a:pPr>
            <a:r>
              <a:rPr lang="en-US" dirty="0"/>
              <a:t>We aim to make this project a complete User Interface based project and give user all its query on the very same User Interface.</a:t>
            </a: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6. References</a:t>
            </a:r>
            <a:endParaRPr b="1">
              <a:latin typeface="Times New Roman"/>
              <a:ea typeface="Times New Roman"/>
              <a:cs typeface="Times New Roman"/>
              <a:sym typeface="Times New Roman"/>
            </a:endParaRPr>
          </a:p>
        </p:txBody>
      </p:sp>
      <p:sp>
        <p:nvSpPr>
          <p:cNvPr id="215" name="Google Shape;215;p3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US" dirty="0"/>
              <a:t>V. </a:t>
            </a:r>
            <a:r>
              <a:rPr lang="en-US" dirty="0" err="1"/>
              <a:t>Mitra</a:t>
            </a:r>
            <a:r>
              <a:rPr lang="en-US" dirty="0"/>
              <a:t>, H. Franco, M. </a:t>
            </a:r>
            <a:r>
              <a:rPr lang="en-US" dirty="0" err="1"/>
              <a:t>Graciarena</a:t>
            </a:r>
            <a:r>
              <a:rPr lang="en-US" dirty="0"/>
              <a:t> and D. </a:t>
            </a:r>
            <a:r>
              <a:rPr lang="en-US" dirty="0" err="1"/>
              <a:t>Vergyri</a:t>
            </a:r>
            <a:r>
              <a:rPr lang="en-US" dirty="0"/>
              <a:t>, "Medium-duration modulation cepstral feature for robust speech recognition," </a:t>
            </a:r>
            <a:r>
              <a:rPr lang="en-US" i="1" dirty="0"/>
              <a:t>2014 IEEE International Conference on Acoustics, Speech and Signal Processing (ICASSP)</a:t>
            </a:r>
            <a:r>
              <a:rPr lang="en-US" dirty="0"/>
              <a:t>, Florence, Italy, 2014, pp. 1749-1753, </a:t>
            </a:r>
            <a:r>
              <a:rPr lang="en-US" dirty="0" err="1"/>
              <a:t>doi</a:t>
            </a:r>
            <a:r>
              <a:rPr lang="en-US" dirty="0"/>
              <a:t>: 10.1109/ICASSP.2014.6853898.</a:t>
            </a:r>
          </a:p>
          <a:p>
            <a:pPr lvl="0" algn="just"/>
            <a:endParaRPr lang="en-US" dirty="0"/>
          </a:p>
          <a:p>
            <a:pPr lvl="0" algn="just"/>
            <a:r>
              <a:rPr lang="en-US" dirty="0" err="1"/>
              <a:t>Jin</a:t>
            </a:r>
            <a:r>
              <a:rPr lang="en-US" dirty="0"/>
              <a:t> He, </a:t>
            </a:r>
            <a:r>
              <a:rPr lang="en-US" dirty="0" err="1"/>
              <a:t>Rui</a:t>
            </a:r>
            <a:r>
              <a:rPr lang="en-US" dirty="0"/>
              <a:t> Yu, </a:t>
            </a:r>
            <a:r>
              <a:rPr lang="en-US" dirty="0" err="1"/>
              <a:t>Xinsheng</a:t>
            </a:r>
            <a:r>
              <a:rPr lang="en-US" dirty="0"/>
              <a:t> Wang and Lina Huang, "Validation of query expression based on Regular Expression," 2011 International Conference on Computer Science and Service System (CSSS), Nanjing, China, 2011, pp. 1879-1882, </a:t>
            </a:r>
            <a:r>
              <a:rPr lang="en-US" dirty="0" err="1"/>
              <a:t>doi</a:t>
            </a:r>
            <a:r>
              <a:rPr lang="en-US" dirty="0"/>
              <a:t>: 10.1109/CSSS.2011.5974145. </a:t>
            </a:r>
            <a:endParaRPr lang="en-IN" dirty="0"/>
          </a:p>
          <a:p>
            <a:pPr lvl="0" algn="just"/>
            <a:endParaRPr lang="en-IN"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7.Bibliography</a:t>
            </a:r>
            <a:endParaRPr b="1">
              <a:latin typeface="Times New Roman"/>
              <a:ea typeface="Times New Roman"/>
              <a:cs typeface="Times New Roman"/>
              <a:sym typeface="Times New Roman"/>
            </a:endParaRPr>
          </a:p>
        </p:txBody>
      </p:sp>
      <p:sp>
        <p:nvSpPr>
          <p:cNvPr id="221" name="Google Shape;221;p4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algn="just"/>
            <a:r>
              <a:rPr lang="en-US" dirty="0"/>
              <a:t>Computational Speech Processing: Speech Analysis, Recognition, Understanding, Compression, Transmission, Coding, Synthesis ; Text to Speech Systems, Speech to Tactile Displays, Speaker Identification, Prosody Processing : BIBLIOGRAPHY, by Conrad F. </a:t>
            </a:r>
            <a:r>
              <a:rPr lang="en-US" dirty="0" err="1"/>
              <a:t>Sabourin</a:t>
            </a:r>
            <a:r>
              <a:rPr lang="en-US" dirty="0"/>
              <a:t>, 1994, 2 volumes, 1187p, ISBN 2-921173-21-2, INFOLINGUA </a:t>
            </a:r>
            <a:r>
              <a:rPr lang="en-US" dirty="0" err="1"/>
              <a:t>inc.</a:t>
            </a:r>
            <a:r>
              <a:rPr lang="en-US" dirty="0"/>
              <a:t>, P.O. Box 187 </a:t>
            </a:r>
            <a:r>
              <a:rPr lang="en-US" dirty="0" err="1"/>
              <a:t>Snowdon</a:t>
            </a:r>
            <a:r>
              <a:rPr lang="en-US" dirty="0"/>
              <a:t>, Montreal, H3X 3T4, Canada. See also: </a:t>
            </a:r>
            <a:r>
              <a:rPr lang="en-US" u="sng" dirty="0">
                <a:hlinkClick r:id="rId3" tooltip="http://gomer.mlink.net/infolingua.html"/>
              </a:rPr>
              <a:t>http://gomer.mlink.net/infolingua.html</a:t>
            </a:r>
            <a:r>
              <a:rPr lang="en" dirty="0"/>
              <a:t>                    </a:t>
            </a:r>
            <a:endParaRPr dirty="0"/>
          </a:p>
          <a:p>
            <a:pPr marL="457200" lvl="0" indent="-342900" algn="just" rtl="0">
              <a:spcBef>
                <a:spcPts val="0"/>
              </a:spcBef>
              <a:spcAft>
                <a:spcPts val="0"/>
              </a:spcAft>
              <a:buSzPts val="1800"/>
              <a:buChar char="●"/>
            </a:pP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41"/>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Thank You</a:t>
            </a:r>
            <a:endParaRPr b="1">
              <a:latin typeface="Times New Roman"/>
              <a:ea typeface="Times New Roman"/>
              <a:cs typeface="Times New Roman"/>
              <a:sym typeface="Times New Roman"/>
            </a:endParaRPr>
          </a:p>
        </p:txBody>
      </p:sp>
      <p:sp>
        <p:nvSpPr>
          <p:cNvPr id="227" name="Google Shape;227;p41"/>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lvl="0"/>
            <a:r>
              <a:rPr lang="en" b="1" dirty="0">
                <a:latin typeface="Times New Roman"/>
                <a:ea typeface="Times New Roman"/>
                <a:cs typeface="Times New Roman"/>
                <a:sym typeface="Times New Roman"/>
              </a:rPr>
              <a:t>1.1 Abstract</a:t>
            </a:r>
            <a:endParaRPr b="1" dirty="0">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US" dirty="0"/>
              <a:t>The project aims to develop a personal-assistant for Computer.</a:t>
            </a:r>
          </a:p>
          <a:p>
            <a:pPr lvl="0" algn="just"/>
            <a:r>
              <a:rPr lang="en-US" dirty="0"/>
              <a:t>Users can interact with the assistant through voice commands.</a:t>
            </a:r>
          </a:p>
          <a:p>
            <a:pPr lvl="0" algn="just"/>
            <a:r>
              <a:rPr lang="en-US" altLang="en-GB" dirty="0"/>
              <a:t>It</a:t>
            </a:r>
            <a:r>
              <a:rPr lang="en-US" dirty="0"/>
              <a:t> assists the end-user with day-to-day activities like general human conversation, searching queries, reading latest news, translating words, live weather conditions, sending mail through voice.</a:t>
            </a:r>
          </a:p>
          <a:p>
            <a:pPr lvl="0" algn="just"/>
            <a:r>
              <a:rPr lang="en-US" dirty="0"/>
              <a:t>The software uses a device’s microphone to receive voice requests while the voice output takes place at the speaker.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1.2 Objectives</a:t>
            </a:r>
            <a:endParaRPr b="1" dirty="0">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IN" altLang="en-GB" dirty="0"/>
              <a:t>To Provide User hand-free experience.</a:t>
            </a:r>
            <a:r>
              <a:rPr lang="en" dirty="0"/>
              <a:t>                                </a:t>
            </a:r>
          </a:p>
          <a:p>
            <a:pPr lvl="0" algn="just"/>
            <a:r>
              <a:rPr lang="en-IN" altLang="en-GB" dirty="0"/>
              <a:t>To ease the work by providing user voice interface to </a:t>
            </a:r>
            <a:r>
              <a:rPr lang="en-IN" altLang="en-GB" dirty="0" err="1"/>
              <a:t>exceute</a:t>
            </a:r>
            <a:r>
              <a:rPr lang="en-IN" altLang="en-GB" dirty="0"/>
              <a:t> their query.</a:t>
            </a:r>
            <a:r>
              <a:rPr lang="en" dirty="0"/>
              <a:t>                      </a:t>
            </a:r>
            <a:endParaRPr dirty="0"/>
          </a:p>
          <a:p>
            <a:pPr algn="just"/>
            <a:r>
              <a:rPr lang="en-GB" dirty="0"/>
              <a:t>Traditional way of searching details online and opening an Application can be given a new touch with the help of Voice Assistant.               </a:t>
            </a:r>
          </a:p>
          <a:p>
            <a:pPr marL="114300" lvl="0" indent="0" algn="just" rtl="0">
              <a:spcBef>
                <a:spcPts val="0"/>
              </a:spcBef>
              <a:spcAft>
                <a:spcPts val="0"/>
              </a:spcAft>
              <a:buSzPts val="1800"/>
              <a:buNone/>
            </a:pPr>
            <a:r>
              <a:rPr lang="en" dirty="0"/>
              <a:t>                    </a:t>
            </a:r>
            <a:endParaRPr dirty="0"/>
          </a:p>
          <a:p>
            <a:pPr marL="457200" lvl="0" indent="-342900" algn="l" rtl="0">
              <a:spcBef>
                <a:spcPts val="0"/>
              </a:spcBef>
              <a:spcAft>
                <a:spcPts val="0"/>
              </a:spcAft>
              <a:buSzPts val="1800"/>
              <a:buChar char="●"/>
            </a:pPr>
            <a:endParaRPr dirty="0"/>
          </a:p>
        </p:txBody>
      </p:sp>
    </p:spTree>
    <p:extLst>
      <p:ext uri="{BB962C8B-B14F-4D97-AF65-F5344CB8AC3E}">
        <p14:creationId xmlns:p14="http://schemas.microsoft.com/office/powerpoint/2010/main" val="806430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Times New Roman"/>
                <a:ea typeface="Times New Roman"/>
                <a:cs typeface="Times New Roman"/>
                <a:sym typeface="Times New Roman"/>
              </a:rPr>
              <a:t>1.3 Literature Review</a:t>
            </a:r>
            <a:endParaRPr b="1" dirty="0">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algn="just"/>
            <a:r>
              <a:rPr lang="en-GB" dirty="0"/>
              <a:t>Speech synthesis is the artificial production of human speech. A computer system used for this purpose is called a speech synthesizer, and can be implemented in software or hardware products.</a:t>
            </a:r>
          </a:p>
          <a:p>
            <a:pPr algn="just"/>
            <a:r>
              <a:rPr lang="en-GB" dirty="0"/>
              <a:t>The most important qualities of a speech synthesis system are naturalness and intelligibility.</a:t>
            </a:r>
          </a:p>
          <a:p>
            <a:pPr algn="just"/>
            <a:r>
              <a:rPr lang="en-GB" dirty="0"/>
              <a:t>Naturalness describes how closely the output sounds like human speech, while intelligibility is the ease with which the output is understood.</a:t>
            </a:r>
          </a:p>
          <a:p>
            <a:pPr algn="just"/>
            <a:r>
              <a:rPr lang="en-US" dirty="0"/>
              <a:t>Some popular speech recognition systems are Siri, Cortana, Google Now, etc. </a:t>
            </a:r>
          </a:p>
          <a:p>
            <a:endParaRPr lang="en-GB" dirty="0"/>
          </a:p>
          <a:p>
            <a:endParaRPr lang="en-GB" dirty="0"/>
          </a:p>
          <a:p>
            <a:endParaRPr lang="en-GB" dirty="0"/>
          </a:p>
          <a:p>
            <a:pPr marL="114300" lvl="0" indent="0" algn="l" rtl="0">
              <a:spcBef>
                <a:spcPts val="0"/>
              </a:spcBef>
              <a:spcAft>
                <a:spcPts val="0"/>
              </a:spcAft>
              <a:buSzPts val="1800"/>
              <a:buNone/>
            </a:pPr>
            <a:endParaRPr dirty="0"/>
          </a:p>
        </p:txBody>
      </p:sp>
    </p:spTree>
    <p:extLst>
      <p:ext uri="{BB962C8B-B14F-4D97-AF65-F5344CB8AC3E}">
        <p14:creationId xmlns:p14="http://schemas.microsoft.com/office/powerpoint/2010/main" val="16860262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1.4 Problem Definition</a:t>
            </a:r>
            <a:endParaRPr b="1">
              <a:latin typeface="Times New Roman"/>
              <a:ea typeface="Times New Roman"/>
              <a:cs typeface="Times New Roman"/>
              <a:sym typeface="Times New Roman"/>
            </a:endParaRPr>
          </a:p>
        </p:txBody>
      </p:sp>
      <p:sp>
        <p:nvSpPr>
          <p:cNvPr id="95" name="Google Shape;95;p1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GB" dirty="0"/>
              <a:t>We are all well aware about Cortana, Siri, Google Assistant and many other virtual assistants which are designed to aid the tasks of users in Windows, Android and iOS platforms.</a:t>
            </a:r>
            <a:r>
              <a:rPr lang="en" dirty="0"/>
              <a:t>                                  </a:t>
            </a:r>
            <a:endParaRPr dirty="0"/>
          </a:p>
          <a:p>
            <a:pPr lvl="0" algn="just"/>
            <a:r>
              <a:rPr lang="en-GB" dirty="0"/>
              <a:t>In this virtual assistant systems if user asks web query the system redirects the user to web page and user has to manually search thereafter this can be havoc sometimes, so our Pc Voice Assistant will solve this problem by answering the web query in user interface of our app itself.                         </a:t>
            </a:r>
          </a:p>
          <a:p>
            <a:pPr marL="114300" lvl="0" indent="0" algn="just">
              <a:buNone/>
            </a:pPr>
            <a:r>
              <a:rPr lang="en-GB" dirty="0"/>
              <a:t>                       </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1.5 Scope</a:t>
            </a:r>
            <a:endParaRPr b="1">
              <a:latin typeface="Times New Roman"/>
              <a:ea typeface="Times New Roman"/>
              <a:cs typeface="Times New Roman"/>
              <a:sym typeface="Times New Roman"/>
            </a:endParaRPr>
          </a:p>
        </p:txBody>
      </p:sp>
      <p:sp>
        <p:nvSpPr>
          <p:cNvPr id="101" name="Google Shape;101;p2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GB" dirty="0"/>
              <a:t>Presently, Jarvis is being developed as an automation tool and virtual assistant. Among the Various roles played by Jarvis are:                              </a:t>
            </a:r>
          </a:p>
          <a:p>
            <a:pPr marL="114300" indent="0">
              <a:buNone/>
            </a:pPr>
            <a:r>
              <a:rPr lang="en-GB" dirty="0"/>
              <a:t>	1. Search Engine with voice interactions.</a:t>
            </a:r>
          </a:p>
          <a:p>
            <a:pPr marL="114300" lvl="0" indent="0">
              <a:buNone/>
            </a:pPr>
            <a:r>
              <a:rPr lang="en-GB" dirty="0"/>
              <a:t>	2. Playing </a:t>
            </a:r>
            <a:r>
              <a:rPr lang="en-GB" dirty="0" err="1"/>
              <a:t>Youtube</a:t>
            </a:r>
            <a:r>
              <a:rPr lang="en-GB" dirty="0"/>
              <a:t> Music/Videos.</a:t>
            </a:r>
          </a:p>
          <a:p>
            <a:pPr marL="114300" indent="0">
              <a:buNone/>
            </a:pPr>
            <a:r>
              <a:rPr lang="en-GB" dirty="0"/>
              <a:t>	3. To-Do application. </a:t>
            </a:r>
          </a:p>
          <a:p>
            <a:pPr marL="114300" lvl="0" indent="0">
              <a:buNone/>
            </a:pPr>
            <a:r>
              <a:rPr lang="en-GB" dirty="0"/>
              <a:t>	4. Shows Results from Wikipedia.</a:t>
            </a:r>
          </a:p>
          <a:p>
            <a:pPr marL="114300" lvl="0" indent="0">
              <a:buNone/>
            </a:pPr>
            <a:r>
              <a:rPr lang="en-GB" dirty="0"/>
              <a:t>	5. Weather Forecasting Application.</a:t>
            </a:r>
          </a:p>
          <a:p>
            <a:pPr marL="114300" indent="0">
              <a:buNone/>
            </a:pPr>
            <a:r>
              <a:rPr lang="en-GB" dirty="0"/>
              <a:t>	6. Translating word or sentence from one language to another language.</a:t>
            </a:r>
          </a:p>
          <a:p>
            <a:pPr marL="114300" indent="0">
              <a:buNone/>
            </a:pPr>
            <a:r>
              <a:rPr lang="en-GB" dirty="0"/>
              <a:t>	7. Wolfram Alpha.</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1.6 Technology stack</a:t>
            </a:r>
            <a:endParaRPr b="1">
              <a:latin typeface="Times New Roman"/>
              <a:ea typeface="Times New Roman"/>
              <a:cs typeface="Times New Roman"/>
              <a:sym typeface="Times New Roman"/>
            </a:endParaRPr>
          </a:p>
        </p:txBody>
      </p:sp>
      <p:sp>
        <p:nvSpPr>
          <p:cNvPr id="107" name="Google Shape;107;p21"/>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GB" dirty="0"/>
              <a:t>Front End Framework(User Interface)</a:t>
            </a:r>
          </a:p>
          <a:p>
            <a:pPr lvl="0">
              <a:buFont typeface="+mj-lt"/>
              <a:buAutoNum type="arabicPeriod"/>
            </a:pPr>
            <a:r>
              <a:rPr lang="en-GB" dirty="0" err="1"/>
              <a:t>Kivy</a:t>
            </a:r>
            <a:r>
              <a:rPr lang="en-GB" dirty="0"/>
              <a:t> </a:t>
            </a:r>
          </a:p>
          <a:p>
            <a:pPr lvl="0">
              <a:buFont typeface="+mj-lt"/>
              <a:buAutoNum type="arabicPeriod"/>
            </a:pPr>
            <a:r>
              <a:rPr lang="en-GB" dirty="0" err="1"/>
              <a:t>Kivymd</a:t>
            </a:r>
            <a:endParaRPr lang="en-GB" dirty="0"/>
          </a:p>
          <a:p>
            <a:pPr marL="114300" lvl="0" indent="0">
              <a:buNone/>
            </a:pPr>
            <a:r>
              <a:rPr lang="en-GB" dirty="0"/>
              <a:t>	</a:t>
            </a:r>
          </a:p>
          <a:p>
            <a:pPr marL="114300" lvl="0" indent="0" algn="l" rtl="0">
              <a:spcBef>
                <a:spcPts val="0"/>
              </a:spcBef>
              <a:spcAft>
                <a:spcPts val="0"/>
              </a:spcAft>
              <a:buSzPts val="1800"/>
              <a:buNone/>
            </a:pPr>
            <a:r>
              <a:rPr lang="en" dirty="0"/>
              <a:t>                                                        </a:t>
            </a:r>
            <a:endParaRPr dirty="0"/>
          </a:p>
          <a:p>
            <a:pPr lvl="0"/>
            <a:r>
              <a:rPr lang="en-GB" dirty="0"/>
              <a:t>Main </a:t>
            </a:r>
            <a:r>
              <a:rPr lang="en-GB" dirty="0" err="1"/>
              <a:t>FrameWork</a:t>
            </a:r>
            <a:r>
              <a:rPr lang="en-GB" dirty="0"/>
              <a:t> </a:t>
            </a:r>
          </a:p>
          <a:p>
            <a:pPr lvl="0">
              <a:buFont typeface="+mj-lt"/>
              <a:buAutoNum type="arabicPeriod"/>
            </a:pPr>
            <a:r>
              <a:rPr lang="en-GB" dirty="0"/>
              <a:t>Python</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TotalTime>
  <Words>1244</Words>
  <Application>Microsoft Office PowerPoint</Application>
  <PresentationFormat>On-screen Show (16:9)</PresentationFormat>
  <Paragraphs>136</Paragraphs>
  <Slides>33</Slides>
  <Notes>28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Times New Roman</vt:lpstr>
      <vt:lpstr>Old Standard TT</vt:lpstr>
      <vt:lpstr>Paperback</vt:lpstr>
      <vt:lpstr>Computer Engineering Department A.P. Shah Institute of Technology G.B.Road,Kasarvadavali, Thane(W), Mumbai-400615 UNIVERSITY OF MUMBAI Academic Year 2020-2021</vt:lpstr>
      <vt:lpstr>                                                    A Project Report on PC VOICE ASSISTANT  Submitted in partial fulfillment of the degree of Bachelor of Engineering(Sem-7) in Computer Engineering By Deepak Yadav(17102054) Jash Vora(17102042) Ronak Jain(17102028)  Under the Guidance of Prof. Jaya Gupta     </vt:lpstr>
      <vt:lpstr>1.Project Conception and Initiation</vt:lpstr>
      <vt:lpstr>1.1 Abstract</vt:lpstr>
      <vt:lpstr>1.2 Objectives</vt:lpstr>
      <vt:lpstr>1.3 Literature Review</vt:lpstr>
      <vt:lpstr>1.4 Problem Definition</vt:lpstr>
      <vt:lpstr>1.5 Scope</vt:lpstr>
      <vt:lpstr>1.6 Technology stack</vt:lpstr>
      <vt:lpstr>1.7 Benefits for environment &amp; Society</vt:lpstr>
      <vt:lpstr>2. Project Design</vt:lpstr>
      <vt:lpstr>2.1 Proposed System</vt:lpstr>
      <vt:lpstr>2.2 Design(Flow Of Modules)</vt:lpstr>
      <vt:lpstr>2.3 Description Of Use Case</vt:lpstr>
      <vt:lpstr>2.4 Class Diagram</vt:lpstr>
      <vt:lpstr>2.5 Module-1</vt:lpstr>
      <vt:lpstr>Module-2</vt:lpstr>
      <vt:lpstr>Module-3</vt:lpstr>
      <vt:lpstr>Module-4</vt:lpstr>
      <vt:lpstr>3.Implementation</vt:lpstr>
      <vt:lpstr>3.1 Proposed System </vt:lpstr>
      <vt:lpstr>3.1.1 Algorithms</vt:lpstr>
      <vt:lpstr>3.1.2 Pseudo Code</vt:lpstr>
      <vt:lpstr>PowerPoint Presentation</vt:lpstr>
      <vt:lpstr>3.1.3 Platforms for Execution</vt:lpstr>
      <vt:lpstr>4. Results</vt:lpstr>
      <vt:lpstr>PowerPoint Presentation</vt:lpstr>
      <vt:lpstr>PowerPoint Presentation</vt:lpstr>
      <vt:lpstr>PowerPoint Presentation</vt:lpstr>
      <vt:lpstr>5.Conclusion</vt:lpstr>
      <vt:lpstr>6. References</vt:lpstr>
      <vt:lpstr>7.Bibliography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Engineering Department A.P. Shah Institute of Technology G.B.Road,Kasarvadavali, Thane(W), Mumbai-400615 UNIVERSITY OF MUMBAI Academic Year 2020-2021</dc:title>
  <cp:lastModifiedBy>Ronak Jain</cp:lastModifiedBy>
  <cp:revision>75</cp:revision>
  <dcterms:modified xsi:type="dcterms:W3CDTF">2021-05-28T17:33:24Z</dcterms:modified>
</cp:coreProperties>
</file>